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53" r:id="rId2"/>
    <p:sldId id="351" r:id="rId3"/>
    <p:sldId id="352" r:id="rId4"/>
    <p:sldId id="357" r:id="rId5"/>
    <p:sldId id="361" r:id="rId6"/>
    <p:sldId id="364" r:id="rId7"/>
    <p:sldId id="362" r:id="rId8"/>
    <p:sldId id="360" r:id="rId9"/>
    <p:sldId id="363" r:id="rId10"/>
    <p:sldId id="354" r:id="rId11"/>
    <p:sldId id="326" r:id="rId12"/>
    <p:sldId id="327" r:id="rId13"/>
    <p:sldId id="329" r:id="rId14"/>
    <p:sldId id="345" r:id="rId15"/>
    <p:sldId id="332" r:id="rId16"/>
    <p:sldId id="333" r:id="rId17"/>
    <p:sldId id="334" r:id="rId18"/>
    <p:sldId id="335" r:id="rId19"/>
    <p:sldId id="350" r:id="rId20"/>
    <p:sldId id="34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FB722-799B-4108-AE85-6906F65AFC13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628C4-F72B-4826-8111-978D19F8B9C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628C4-F72B-4826-8111-978D19F8B9C2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628C4-F72B-4826-8111-978D19F8B9C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628C4-F72B-4826-8111-978D19F8B9C2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628C4-F72B-4826-8111-978D19F8B9C2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628C4-F72B-4826-8111-978D19F8B9C2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628C4-F72B-4826-8111-978D19F8B9C2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42;&#1083;&#1072;&#1076;\&#1055;&#1088;&#1077;&#1079;&#1077;&#1085;&#1090;&#1072;&#1094;&#1080;&#1103;%20&#1052;&#1091;&#1079;&#1077;&#1081;%20&#1052;&#1041;&#1054;&#1059;%20&#1040;&#1083;&#1077;&#1082;&#1089;&#1077;&#1077;&#1074;&#1089;&#1082;&#1072;&#1103;%20&#1096;&#1082;&#1086;&#1083;&#1072;\&#1042;&#1103;&#1095;&#1077;&#1089;&#1083;&#1072;&#1074;%20&#1061;&#1091;&#1088;&#1089;&#1077;&#1085;&#1082;&#1086;%20&#1053;&#1086;&#1095;&#1100;%20&#1050;&#1086;&#1088;&#1086;&#1090;&#1082;&#1072;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6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24" y="357167"/>
            <a:ext cx="7715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этап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Всероссийского конкурса музеев</a:t>
            </a:r>
            <a:endParaRPr lang="ru-RU" sz="28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214423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«Алексеевская школа Первомайского района Республики Крым»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2786058"/>
            <a:ext cx="72866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представляет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историко-краеведческий музей Боевой и Трудовой Славы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«Красная гвоздика»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Дерюжко</a:t>
            </a:r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В.Б.,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учитель истории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МБОУ Алексеевская школа</a:t>
            </a:r>
          </a:p>
        </p:txBody>
      </p:sp>
      <p:pic>
        <p:nvPicPr>
          <p:cNvPr id="7" name="Вячеслав Хурсенко Ночь Корот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14348" y="5662626"/>
            <a:ext cx="785818" cy="78581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8929718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Вас приветствует творческий коллектив « Первоцвет »</a:t>
            </a:r>
            <a:endParaRPr lang="ru-RU" sz="48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все с рабочего стола\И.В\Выступления\колядки 24 января ,1 место\DSCN0119.JPG"/>
          <p:cNvPicPr>
            <a:picLocks noChangeAspect="1" noChangeArrowheads="1"/>
          </p:cNvPicPr>
          <p:nvPr/>
        </p:nvPicPr>
        <p:blipFill>
          <a:blip r:embed="rId2" cstate="print"/>
          <a:srcRect t="14250"/>
          <a:stretch>
            <a:fillRect/>
          </a:stretch>
        </p:blipFill>
        <p:spPr bwMode="auto">
          <a:xfrm>
            <a:off x="857224" y="1571612"/>
            <a:ext cx="7804116" cy="50006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892971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Социальные проекты, исследовательские работы</a:t>
            </a:r>
            <a:endParaRPr lang="ru-RU" sz="36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1071546"/>
            <a:ext cx="82868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Авторы и участники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обучающиеся, учителя, родители, жители села Алексеевка. </a:t>
            </a:r>
          </a:p>
        </p:txBody>
      </p:sp>
      <p:pic>
        <p:nvPicPr>
          <p:cNvPr id="5" name="Рисунок 4" descr="E:\все с рабочего стола\Весенняя капель видео\Печать\SDC14506.JPG"/>
          <p:cNvPicPr/>
          <p:nvPr/>
        </p:nvPicPr>
        <p:blipFill>
          <a:blip r:embed="rId2" cstate="print"/>
          <a:srcRect b="12553"/>
          <a:stretch>
            <a:fillRect/>
          </a:stretch>
        </p:blipFill>
        <p:spPr bwMode="auto">
          <a:xfrm>
            <a:off x="285720" y="4286256"/>
            <a:ext cx="285752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все с рабочего стола\И.В\Новая папка\разные фото\P10805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357562"/>
            <a:ext cx="2828931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все с рабочего стола\Весенняя капель видео\Печать\SDC14516.JPG"/>
          <p:cNvPicPr/>
          <p:nvPr/>
        </p:nvPicPr>
        <p:blipFill>
          <a:blip r:embed="rId4" cstate="print"/>
          <a:srcRect b="11485"/>
          <a:stretch>
            <a:fillRect/>
          </a:stretch>
        </p:blipFill>
        <p:spPr bwMode="auto">
          <a:xfrm>
            <a:off x="3214678" y="3714752"/>
            <a:ext cx="271464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214346" y="357166"/>
            <a:ext cx="9358346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Цели  работы коллектива «Первоцвет»</a:t>
            </a: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214290"/>
            <a:ext cx="850112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u="sng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32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сохранение и передача национальных традиций и обычаев, дружбы между народами, живущих на одной территории, развитие интереса к национальным культурам народов Крыма.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E:\все с рабочего стола\Весенняя капель видео\Печать\SDC14462.JPG"/>
          <p:cNvPicPr/>
          <p:nvPr/>
        </p:nvPicPr>
        <p:blipFill>
          <a:blip r:embed="rId2" cstate="print"/>
          <a:srcRect b="11271"/>
          <a:stretch>
            <a:fillRect/>
          </a:stretch>
        </p:blipFill>
        <p:spPr bwMode="auto">
          <a:xfrm>
            <a:off x="214282" y="4429132"/>
            <a:ext cx="3000396" cy="2209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15714" t="2849" r="15339" b="4843"/>
          <a:stretch>
            <a:fillRect/>
          </a:stretch>
        </p:blipFill>
        <p:spPr bwMode="auto">
          <a:xfrm>
            <a:off x="6286512" y="4429132"/>
            <a:ext cx="264320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 l="39688" r="17493" b="7231"/>
          <a:stretch>
            <a:fillRect/>
          </a:stretch>
        </p:blipFill>
        <p:spPr bwMode="auto">
          <a:xfrm>
            <a:off x="3714744" y="4357694"/>
            <a:ext cx="184785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892971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  :</a:t>
            </a: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0"/>
            <a:ext cx="8501122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u="sng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изучить традиционные праздники народов Крыма; </a:t>
            </a:r>
          </a:p>
          <a:p>
            <a:pPr>
              <a:buFontTx/>
              <a:buChar char="-"/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8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учиться анализировать и  объединять различные данные;</a:t>
            </a:r>
          </a:p>
          <a:p>
            <a:pPr>
              <a:buFontTx/>
              <a:buChar char="-"/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E:\все с рабочего стола\И.В\Новая папка\разные фото\P1080601.JPG"/>
          <p:cNvPicPr/>
          <p:nvPr/>
        </p:nvPicPr>
        <p:blipFill>
          <a:blip r:embed="rId2" cstate="print"/>
          <a:srcRect r="12068"/>
          <a:stretch>
            <a:fillRect/>
          </a:stretch>
        </p:blipFill>
        <p:spPr bwMode="auto">
          <a:xfrm>
            <a:off x="571472" y="1857364"/>
            <a:ext cx="214314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SDC13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7158" y="4572008"/>
            <a:ext cx="2490774" cy="1932497"/>
          </a:xfrm>
          <a:prstGeom prst="rect">
            <a:avLst/>
          </a:prstGeom>
        </p:spPr>
      </p:pic>
      <p:pic>
        <p:nvPicPr>
          <p:cNvPr id="9" name="Picture 7" descr="IMG_00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4572008"/>
            <a:ext cx="3037964" cy="188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все с рабочего стола\И.В\Новая папка\разные фото\P10806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1928802"/>
            <a:ext cx="2052640" cy="155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G:\2012-13\фильм\P1080645.JPG"/>
          <p:cNvPicPr/>
          <p:nvPr/>
        </p:nvPicPr>
        <p:blipFill>
          <a:blip r:embed="rId6" cstate="print"/>
          <a:srcRect b="21156"/>
          <a:stretch>
            <a:fillRect/>
          </a:stretch>
        </p:blipFill>
        <p:spPr bwMode="auto">
          <a:xfrm>
            <a:off x="3143240" y="1785926"/>
            <a:ext cx="3200400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E:\P108057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4572008"/>
            <a:ext cx="2571768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0"/>
            <a:ext cx="850112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развивать творческий потенциал и толерантность участников  творческого коллектива;</a:t>
            </a:r>
          </a:p>
          <a:p>
            <a:pPr>
              <a:buFontTx/>
              <a:buChar char="-"/>
              <a:defRPr/>
            </a:pPr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сплотить коллектив, расширить кругозор, понять роль национальной культуры</a:t>
            </a:r>
          </a:p>
          <a:p>
            <a:pPr>
              <a:defRPr/>
            </a:pPr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современной жизни.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571744"/>
            <a:ext cx="4929222" cy="34290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/>
          <a:srcRect t="11423"/>
          <a:stretch>
            <a:fillRect/>
          </a:stretch>
        </p:blipFill>
        <p:spPr bwMode="auto">
          <a:xfrm>
            <a:off x="5357818" y="1571612"/>
            <a:ext cx="3429024" cy="22158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Рисунок 10" descr="D:\Конкурс Весенняя капель\Печать\SDC145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000504"/>
            <a:ext cx="342902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892971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работы:</a:t>
            </a: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0"/>
            <a:ext cx="85011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u="sng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857232"/>
            <a:ext cx="82868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разработана структура построения сценария фольклорного  праздника , изготовлен буклет;</a:t>
            </a:r>
          </a:p>
          <a:p>
            <a:pPr>
              <a:buFontTx/>
              <a:buChar char="-"/>
              <a:defRPr/>
            </a:pPr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собрана методическая копилка;</a:t>
            </a:r>
          </a:p>
          <a:p>
            <a:pPr>
              <a:buFontTx/>
              <a:buChar char="-"/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G:\2012-13\фильм\P10605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572008"/>
            <a:ext cx="2738458" cy="2053843"/>
          </a:xfrm>
          <a:prstGeom prst="rect">
            <a:avLst/>
          </a:prstGeom>
          <a:noFill/>
        </p:spPr>
      </p:pic>
      <p:pic>
        <p:nvPicPr>
          <p:cNvPr id="8" name="Picture 4" descr="G:\2012-13\фильм\P10605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572008"/>
            <a:ext cx="2738457" cy="2053843"/>
          </a:xfrm>
          <a:prstGeom prst="rect">
            <a:avLst/>
          </a:prstGeom>
          <a:noFill/>
        </p:spPr>
      </p:pic>
      <p:pic>
        <p:nvPicPr>
          <p:cNvPr id="9" name="Picture 3" descr="G:\2012-13\фильм\P10609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4572008"/>
            <a:ext cx="2665687" cy="1999265"/>
          </a:xfrm>
          <a:prstGeom prst="rect">
            <a:avLst/>
          </a:prstGeom>
          <a:noFill/>
        </p:spPr>
      </p:pic>
      <p:pic>
        <p:nvPicPr>
          <p:cNvPr id="11" name="Рисунок 10" descr="G:\DCIM\113_PANA\P1130467.JPG"/>
          <p:cNvPicPr/>
          <p:nvPr/>
        </p:nvPicPr>
        <p:blipFill>
          <a:blip r:embed="rId6" cstate="print"/>
          <a:srcRect l="4493" t="5208" r="3110" b="8073"/>
          <a:stretch>
            <a:fillRect/>
          </a:stretch>
        </p:blipFill>
        <p:spPr bwMode="auto">
          <a:xfrm>
            <a:off x="3857620" y="2571744"/>
            <a:ext cx="242889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G:\DCIM\113_PANA\P1130466.JPG"/>
          <p:cNvPicPr/>
          <p:nvPr/>
        </p:nvPicPr>
        <p:blipFill>
          <a:blip r:embed="rId7" cstate="print"/>
          <a:srcRect t="2557" r="2826" b="13068"/>
          <a:stretch>
            <a:fillRect/>
          </a:stretch>
        </p:blipFill>
        <p:spPr bwMode="auto">
          <a:xfrm>
            <a:off x="214282" y="2500306"/>
            <a:ext cx="271464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G:\DCIM\113_PANA\P1130465.JPG"/>
          <p:cNvPicPr/>
          <p:nvPr/>
        </p:nvPicPr>
        <p:blipFill>
          <a:blip r:embed="rId8" cstate="print"/>
          <a:srcRect l="22864" t="6355" r="17085" b="4013"/>
          <a:stretch>
            <a:fillRect/>
          </a:stretch>
        </p:blipFill>
        <p:spPr bwMode="auto">
          <a:xfrm>
            <a:off x="6715140" y="2571744"/>
            <a:ext cx="1504953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892971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0"/>
            <a:ext cx="85011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u="sng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571480"/>
            <a:ext cx="8286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выпущены номера газеты «Школьный мир»;</a:t>
            </a:r>
          </a:p>
          <a:p>
            <a:pPr>
              <a:buFontTx/>
              <a:buChar char="-"/>
              <a:defRPr/>
            </a:pPr>
            <a:endParaRPr lang="ru-RU" sz="28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реализован мини-проект « Мы- </a:t>
            </a:r>
            <a:r>
              <a:rPr lang="ru-RU" sz="28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крымчане</a:t>
            </a:r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»;</a:t>
            </a:r>
            <a:endParaRPr lang="ru-RU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Documents and Settings\Админ\Local Settings\Temporary Internet Files\Content.Word\SDC105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3116"/>
            <a:ext cx="2786050" cy="2428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Documents and Settings\Админ\Рабочий стол\Нач школа\SDC10535.JPG"/>
          <p:cNvPicPr/>
          <p:nvPr/>
        </p:nvPicPr>
        <p:blipFill>
          <a:blip r:embed="rId4" cstate="print"/>
          <a:srcRect l="16169" t="5629"/>
          <a:stretch>
            <a:fillRect/>
          </a:stretch>
        </p:blipFill>
        <p:spPr bwMode="auto">
          <a:xfrm>
            <a:off x="3214678" y="4429132"/>
            <a:ext cx="2714644" cy="2428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Documents and Settings\Админ\Рабочий стол\нач школа фото\SDC10541.JPG"/>
          <p:cNvPicPr/>
          <p:nvPr/>
        </p:nvPicPr>
        <p:blipFill>
          <a:blip r:embed="rId5" cstate="print"/>
          <a:srcRect l="13765"/>
          <a:stretch>
            <a:fillRect/>
          </a:stretch>
        </p:blipFill>
        <p:spPr bwMode="auto">
          <a:xfrm>
            <a:off x="6286512" y="4429132"/>
            <a:ext cx="2643206" cy="2428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/>
          <p:nvPr/>
        </p:nvPicPr>
        <p:blipFill>
          <a:blip r:embed="rId6" cstate="print"/>
          <a:srcRect l="34474" t="15385" r="35542" b="10541"/>
          <a:stretch>
            <a:fillRect/>
          </a:stretch>
        </p:blipFill>
        <p:spPr bwMode="auto">
          <a:xfrm>
            <a:off x="357158" y="2143116"/>
            <a:ext cx="278608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892971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0"/>
            <a:ext cx="85011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u="sng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857232"/>
            <a:ext cx="850112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проведены школьные мероприятия ;</a:t>
            </a:r>
          </a:p>
          <a:p>
            <a:pPr>
              <a:buFontTx/>
              <a:buChar char="-"/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продолжается работа над виртуальным музеем истории села;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E:\все с рабочего стола\Весенняя капель видео\Печать\SDC14494.JPG"/>
          <p:cNvPicPr/>
          <p:nvPr/>
        </p:nvPicPr>
        <p:blipFill>
          <a:blip r:embed="rId3" cstate="print"/>
          <a:srcRect t="23091" b="11699"/>
          <a:stretch>
            <a:fillRect/>
          </a:stretch>
        </p:blipFill>
        <p:spPr bwMode="auto">
          <a:xfrm>
            <a:off x="3214678" y="1500174"/>
            <a:ext cx="2311063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mg118"/>
          <p:cNvPicPr/>
          <p:nvPr/>
        </p:nvPicPr>
        <p:blipFill>
          <a:blip r:embed="rId4" cstate="print"/>
          <a:srcRect l="7500" r="11226"/>
          <a:stretch>
            <a:fillRect/>
          </a:stretch>
        </p:blipFill>
        <p:spPr bwMode="auto">
          <a:xfrm>
            <a:off x="428596" y="1500174"/>
            <a:ext cx="235745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все с рабочего стола\Весенняя капель видео\Печать\SDC14466.JPG"/>
          <p:cNvPicPr/>
          <p:nvPr/>
        </p:nvPicPr>
        <p:blipFill>
          <a:blip r:embed="rId5" cstate="print"/>
          <a:srcRect l="34991" b="13084"/>
          <a:stretch>
            <a:fillRect/>
          </a:stretch>
        </p:blipFill>
        <p:spPr bwMode="auto">
          <a:xfrm>
            <a:off x="6072198" y="1500174"/>
            <a:ext cx="242889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добрососедство 01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786322"/>
            <a:ext cx="2357454" cy="173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добрососедство 014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4786322"/>
            <a:ext cx="2286016" cy="172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добрососедство 015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4786322"/>
            <a:ext cx="2643206" cy="17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892971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0"/>
            <a:ext cx="85011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u="sng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285728"/>
            <a:ext cx="82868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пополнились фонды школьного музея, экспозиции «Светелка»;</a:t>
            </a:r>
          </a:p>
          <a:p>
            <a:pPr>
              <a:buFontTx/>
              <a:buChar char="-"/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открылся «Клуб знатоков русской культуры».</a:t>
            </a:r>
            <a:endParaRPr lang="ru-RU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G:\2012-13\фильм\Клуб знатоков русской культуры 051.JPG"/>
          <p:cNvPicPr>
            <a:picLocks noChangeAspect="1" noChangeArrowheads="1"/>
          </p:cNvPicPr>
          <p:nvPr/>
        </p:nvPicPr>
        <p:blipFill>
          <a:blip r:embed="rId3" cstate="print"/>
          <a:srcRect l="10937" t="17708" r="13657" b="12500"/>
          <a:stretch>
            <a:fillRect/>
          </a:stretch>
        </p:blipFill>
        <p:spPr bwMode="auto">
          <a:xfrm>
            <a:off x="357158" y="4429132"/>
            <a:ext cx="3071834" cy="2265605"/>
          </a:xfrm>
          <a:prstGeom prst="rect">
            <a:avLst/>
          </a:prstGeom>
          <a:noFill/>
        </p:spPr>
      </p:pic>
      <p:pic>
        <p:nvPicPr>
          <p:cNvPr id="8" name="Рисунок 7" descr="C:\Users\Office\Desktop\конкурсы 2016\проект\Рисунок4.jpg"/>
          <p:cNvPicPr/>
          <p:nvPr/>
        </p:nvPicPr>
        <p:blipFill>
          <a:blip r:embed="rId4" cstate="print"/>
          <a:srcRect b="23096"/>
          <a:stretch>
            <a:fillRect/>
          </a:stretch>
        </p:blipFill>
        <p:spPr bwMode="auto">
          <a:xfrm>
            <a:off x="6143636" y="4429132"/>
            <a:ext cx="2786082" cy="221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:\фото лагерь\180620133993.jpg"/>
          <p:cNvPicPr>
            <a:picLocks noChangeAspect="1" noChangeArrowheads="1"/>
          </p:cNvPicPr>
          <p:nvPr/>
        </p:nvPicPr>
        <p:blipFill>
          <a:blip r:embed="rId5" cstate="print"/>
          <a:srcRect l="10156"/>
          <a:stretch>
            <a:fillRect/>
          </a:stretch>
        </p:blipFill>
        <p:spPr bwMode="auto">
          <a:xfrm>
            <a:off x="3500430" y="4429132"/>
            <a:ext cx="2571735" cy="2214578"/>
          </a:xfrm>
          <a:prstGeom prst="rect">
            <a:avLst/>
          </a:prstGeom>
          <a:noFill/>
        </p:spPr>
      </p:pic>
      <p:pic>
        <p:nvPicPr>
          <p:cNvPr id="10" name="Picture 2" descr="G:\2012-13\фильм\Новая папка\P10806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1250117"/>
            <a:ext cx="3286148" cy="2035983"/>
          </a:xfrm>
          <a:prstGeom prst="rect">
            <a:avLst/>
          </a:prstGeom>
          <a:noFill/>
        </p:spPr>
      </p:pic>
      <p:pic>
        <p:nvPicPr>
          <p:cNvPr id="11" name="Рисунок 10" descr="SDC1371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1285860"/>
            <a:ext cx="330295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892971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0"/>
            <a:ext cx="85011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u="sng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571480"/>
            <a:ext cx="8286808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 smtClean="0"/>
              <a:t>     Школьный музей - феномен отечественной культуры и образования.  Это </a:t>
            </a:r>
            <a:r>
              <a:rPr lang="ru-RU" sz="2800" dirty="0" err="1" smtClean="0"/>
              <a:t>межпредметный</a:t>
            </a:r>
            <a:r>
              <a:rPr lang="ru-RU" sz="2800" dirty="0" smtClean="0"/>
              <a:t> кабинет  - собрания оформленных учащимися краеведческих материалов – гербариев, минералов, фотографий, воспоминаний и других предметов и документов. </a:t>
            </a:r>
          </a:p>
          <a:p>
            <a:pPr>
              <a:defRPr/>
            </a:pPr>
            <a:r>
              <a:rPr lang="ru-RU" sz="2800" dirty="0" smtClean="0"/>
              <a:t>     Детская аудитория традиционно является приоритетной категорией музейного обслуживания. Кроме того, сейчас уже ни у кого не вызывает сомнения, что приобщение к культуре следует начинать с самого раннего детства, когда ребёнок стоит на пороге открытия окружающего мира.</a:t>
            </a: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43438" y="1000108"/>
            <a:ext cx="414340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Мы прошлое храним в музее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Чтоб Настоящее понять,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Чтоб в будущем свои идеи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мелочи не променять.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молодого поколения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Следы истории храним,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Чтоб без падений и ошибок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Свою мечту построить им.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Ведь в памяти отцов и дедов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Хранится времени родник,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Святые корни и надежда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Пусть освещают жизни миг</a:t>
            </a:r>
            <a:r>
              <a:rPr lang="ru-RU" sz="2400" dirty="0" smtClean="0"/>
              <a:t>. </a:t>
            </a:r>
            <a:endParaRPr lang="ru-RU" sz="24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"/>
            <a:ext cx="64294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Эмблема, девиз музея</a:t>
            </a:r>
          </a:p>
        </p:txBody>
      </p:sp>
      <p:pic>
        <p:nvPicPr>
          <p:cNvPr id="2" name="Picture 2" descr="C:\Users\Office\Desktop\logotip5-300x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71546"/>
            <a:ext cx="3714776" cy="255081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8596" y="3244334"/>
            <a:ext cx="35719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649341" y="3802975"/>
            <a:ext cx="235745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" descr="SDC107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857628"/>
            <a:ext cx="3643338" cy="220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357298"/>
            <a:ext cx="8929718" cy="33547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0"/>
            <a:ext cx="85011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u="sng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5852" y="214290"/>
            <a:ext cx="7215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Цели и задачи школьного музея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857232"/>
            <a:ext cx="82868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Школьный музей является одной из форм дополнительного образования, развивающей активность, самодеятельность учащихся в процессе сбора, исследования, обработки, оформления и пропаганды материалов, имеющих воспитательную и познавательную ценность.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Деятельность школьного музея ведется по следующим направлениям: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организационная работа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оформительская работа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работа с музейным фондом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научно-исследовательская работам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культурно-массовая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гражданско-патриотическая работа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экскурсионная деятельность</a:t>
            </a:r>
            <a:endParaRPr lang="ru-RU" sz="20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9" descr="IMG_05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2643181"/>
            <a:ext cx="2286016" cy="159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Office\Desktop\Новая папка\P10807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43182"/>
            <a:ext cx="192882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z_b40f11b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7" y="4714884"/>
            <a:ext cx="2479402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IMG_00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4714884"/>
            <a:ext cx="2526052" cy="185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E:\ДИСК Е\ФОТО\Фотографии\фото скин май 2015\8 мая\IMG_20150508_1225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4743459"/>
            <a:ext cx="3000332" cy="18001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14290"/>
            <a:ext cx="8501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/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Основные формы работы в школьном музее </a:t>
            </a:r>
            <a:endParaRPr lang="ru-RU" sz="32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571480"/>
            <a:ext cx="82868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2000" dirty="0" smtClean="0"/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организация и проведение экскурсий,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оформление новых экспозиций и выставок,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 smtClean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 </a:t>
            </a:r>
            <a:endParaRPr lang="ru-RU" sz="20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C:\Users\Office\Desktop\Музей\Новая папка\P10802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857363"/>
            <a:ext cx="2714644" cy="2035982"/>
          </a:xfrm>
          <a:prstGeom prst="rect">
            <a:avLst/>
          </a:prstGeom>
          <a:noFill/>
        </p:spPr>
      </p:pic>
      <p:pic>
        <p:nvPicPr>
          <p:cNvPr id="3078" name="Picture 6" descr="C:\Users\Office\Desktop\Музей\Новая папка\P10802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857364"/>
            <a:ext cx="2714644" cy="2035984"/>
          </a:xfrm>
          <a:prstGeom prst="rect">
            <a:avLst/>
          </a:prstGeom>
          <a:noFill/>
        </p:spPr>
      </p:pic>
      <p:pic>
        <p:nvPicPr>
          <p:cNvPr id="3079" name="Picture 7" descr="C:\Users\Office\Desktop\Музей\Новая папка\SDC137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857363"/>
            <a:ext cx="2643206" cy="1982405"/>
          </a:xfrm>
          <a:prstGeom prst="rect">
            <a:avLst/>
          </a:prstGeom>
          <a:noFill/>
        </p:spPr>
      </p:pic>
      <p:pic>
        <p:nvPicPr>
          <p:cNvPr id="3081" name="Picture 9" descr="C:\Users\Office\Desktop\Музей\Новая папка\P10806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7053" y="4143380"/>
            <a:ext cx="2762269" cy="2071702"/>
          </a:xfrm>
          <a:prstGeom prst="rect">
            <a:avLst/>
          </a:prstGeom>
          <a:noFill/>
        </p:spPr>
      </p:pic>
      <p:pic>
        <p:nvPicPr>
          <p:cNvPr id="12" name="Рисунок 11" descr="C:\Users\Office\Desktop\P106091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4143380"/>
            <a:ext cx="257176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 descr="G:\фото для И. В\Новая папка\P11209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4143380"/>
            <a:ext cx="2571768" cy="20717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14290"/>
            <a:ext cx="8501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/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Основные формы работы в школьном музее </a:t>
            </a:r>
            <a:endParaRPr lang="ru-RU" sz="32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571480"/>
            <a:ext cx="82868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-работа по подготовке презентаций,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проведение уроков истории и мероприятий к праздникам (уроки мужества, классные часы, литературно-музыкальные композиции),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 </a:t>
            </a:r>
            <a:endParaRPr lang="ru-RU" sz="20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E:\ДИСК Е\ФОТО\Фотографии\13.02 фото\P11103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2357430"/>
            <a:ext cx="2428892" cy="2194203"/>
          </a:xfrm>
          <a:prstGeom prst="rect">
            <a:avLst/>
          </a:prstGeom>
          <a:noFill/>
        </p:spPr>
      </p:pic>
      <p:pic>
        <p:nvPicPr>
          <p:cNvPr id="8" name="Picture 9" descr="IMG_00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357430"/>
            <a:ext cx="271464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E:\ДИСК Е\ФОТО\Фотографии\фото скин май 2015\P11104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2357430"/>
            <a:ext cx="2857520" cy="2212274"/>
          </a:xfrm>
          <a:prstGeom prst="rect">
            <a:avLst/>
          </a:prstGeom>
          <a:noFill/>
        </p:spPr>
      </p:pic>
      <p:pic>
        <p:nvPicPr>
          <p:cNvPr id="10" name="Picture 14" descr="SDC13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14282" y="4714884"/>
            <a:ext cx="2714644" cy="1932497"/>
          </a:xfrm>
          <a:prstGeom prst="rect">
            <a:avLst/>
          </a:prstGeom>
        </p:spPr>
      </p:pic>
      <p:pic>
        <p:nvPicPr>
          <p:cNvPr id="11" name="Picture 2" descr="I:\Печать\Конкурс Школьныу подмостки 012.JPG"/>
          <p:cNvPicPr>
            <a:picLocks noChangeAspect="1" noChangeArrowheads="1"/>
          </p:cNvPicPr>
          <p:nvPr/>
        </p:nvPicPr>
        <p:blipFill>
          <a:blip r:embed="rId6" cstate="print"/>
          <a:srcRect b="12201"/>
          <a:stretch>
            <a:fillRect/>
          </a:stretch>
        </p:blipFill>
        <p:spPr bwMode="auto">
          <a:xfrm>
            <a:off x="3071802" y="4714884"/>
            <a:ext cx="2929137" cy="1928826"/>
          </a:xfrm>
          <a:prstGeom prst="rect">
            <a:avLst/>
          </a:prstGeom>
          <a:noFill/>
        </p:spPr>
      </p:pic>
      <p:pic>
        <p:nvPicPr>
          <p:cNvPr id="13" name="Picture 11" descr="IMG_05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4714884"/>
            <a:ext cx="2569439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14290"/>
            <a:ext cx="8501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/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Основные формы работы в школьном музее </a:t>
            </a:r>
            <a:endParaRPr lang="ru-RU" sz="32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571480"/>
            <a:ext cx="8286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2000" dirty="0" smtClean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-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организация исследовательской работы,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G:\DCIM\110_PANA\P11008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1981627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G:\DCIM\110_PANA\P11008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500174"/>
            <a:ext cx="2500330" cy="207170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5" name="Рисунок 14" descr="G:\DCIM\110_PANA\P11008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71470" y="4286256"/>
            <a:ext cx="2714644" cy="18573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6" name="Рисунок 15" descr="G:\DCIM\110_PANA\P1100842.JPG"/>
          <p:cNvPicPr/>
          <p:nvPr/>
        </p:nvPicPr>
        <p:blipFill>
          <a:blip r:embed="rId5" cstate="print"/>
          <a:srcRect l="2943" b="8149"/>
          <a:stretch>
            <a:fillRect/>
          </a:stretch>
        </p:blipFill>
        <p:spPr bwMode="auto">
          <a:xfrm>
            <a:off x="2428860" y="3786190"/>
            <a:ext cx="2143140" cy="27860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7" name="Рисунок 16" descr="C:\Users\Office\Desktop\песни военные\IMG_282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5" y="3929066"/>
            <a:ext cx="3643338" cy="266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G:\DCIM\110_PANA\P1100819.JPG"/>
          <p:cNvPicPr/>
          <p:nvPr/>
        </p:nvPicPr>
        <p:blipFill>
          <a:blip r:embed="rId7" cstate="print"/>
          <a:srcRect b="17621"/>
          <a:stretch>
            <a:fillRect/>
          </a:stretch>
        </p:blipFill>
        <p:spPr bwMode="auto">
          <a:xfrm>
            <a:off x="5214942" y="1500174"/>
            <a:ext cx="3500462" cy="207170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14290"/>
            <a:ext cx="8501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Основные формы работы в школьном музее </a:t>
            </a:r>
            <a:endParaRPr lang="ru-RU" sz="32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571480"/>
            <a:ext cx="82868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2000" dirty="0" smtClean="0"/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встречи с интересными людьми,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шефство над ветеранами войны и тружениками тыла</a:t>
            </a:r>
            <a:r>
              <a:rPr lang="ru-RU" sz="2000" dirty="0" smtClean="0"/>
              <a:t>,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 smtClean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 </a:t>
            </a:r>
            <a:endParaRPr lang="ru-RU" sz="20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ДИСК Е\ФОТО\Фотографии\фото скин май 2015\P1110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429132"/>
            <a:ext cx="2286016" cy="2224320"/>
          </a:xfrm>
          <a:prstGeom prst="rect">
            <a:avLst/>
          </a:prstGeom>
          <a:noFill/>
        </p:spPr>
      </p:pic>
      <p:pic>
        <p:nvPicPr>
          <p:cNvPr id="3075" name="Picture 3" descr="E:\ДИСК Е\ФОТО\Фотографии\фото скин май 2015\P11104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4429132"/>
            <a:ext cx="2357454" cy="2183539"/>
          </a:xfrm>
          <a:prstGeom prst="rect">
            <a:avLst/>
          </a:prstGeom>
          <a:noFill/>
        </p:spPr>
      </p:pic>
      <p:pic>
        <p:nvPicPr>
          <p:cNvPr id="3076" name="Picture 4" descr="E:\ДИСК Е\ФОТО\Фотографии\фото скин май 2015\P11104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429132"/>
            <a:ext cx="2428892" cy="2130489"/>
          </a:xfrm>
          <a:prstGeom prst="rect">
            <a:avLst/>
          </a:prstGeom>
          <a:noFill/>
        </p:spPr>
      </p:pic>
      <p:pic>
        <p:nvPicPr>
          <p:cNvPr id="5122" name="Picture 2" descr="E:\ДИСК Е\ФОТО\Фотографии\фото скин май 2015\P11104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000240"/>
            <a:ext cx="2857520" cy="2255937"/>
          </a:xfrm>
          <a:prstGeom prst="rect">
            <a:avLst/>
          </a:prstGeom>
          <a:noFill/>
        </p:spPr>
      </p:pic>
      <p:pic>
        <p:nvPicPr>
          <p:cNvPr id="5123" name="Picture 3" descr="E:\ДИСК Е\ФОТО\Фотографии\фото скин май 2015\P11104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1928802"/>
            <a:ext cx="3071834" cy="226394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14290"/>
            <a:ext cx="8501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/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Основные формы работы в школьном музее </a:t>
            </a:r>
            <a:endParaRPr lang="ru-RU" sz="32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571480"/>
            <a:ext cx="8286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2000" dirty="0" smtClean="0"/>
          </a:p>
          <a:p>
            <a:pPr algn="just">
              <a:defRPr/>
            </a:pPr>
            <a:r>
              <a:rPr lang="ru-RU" sz="2000" dirty="0" smtClean="0"/>
              <a:t> -вовлечение в работу музея значительного числа творчески работающих  детей, учителей, родителей,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 -участие в районных, региональных, всероссийских конкурсах и выставках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    </a:t>
            </a:r>
            <a:endParaRPr lang="ru-RU" sz="20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13437" r="12804" b="10252"/>
          <a:stretch>
            <a:fillRect/>
          </a:stretch>
        </p:blipFill>
        <p:spPr bwMode="auto">
          <a:xfrm>
            <a:off x="285720" y="2214554"/>
            <a:ext cx="242889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E:\ДИСК Е\ФОТО\Фотографии\фото скин май 2015\P1110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214554"/>
            <a:ext cx="2071702" cy="1928826"/>
          </a:xfrm>
          <a:prstGeom prst="rect">
            <a:avLst/>
          </a:prstGeom>
          <a:noFill/>
        </p:spPr>
      </p:pic>
      <p:pic>
        <p:nvPicPr>
          <p:cNvPr id="8" name="Рисунок 7" descr="E:\Документы\100OLYMP\P9174311.JPG"/>
          <p:cNvPicPr/>
          <p:nvPr/>
        </p:nvPicPr>
        <p:blipFill>
          <a:blip r:embed="rId4" cstate="print"/>
          <a:srcRect b="12536"/>
          <a:stretch>
            <a:fillRect/>
          </a:stretch>
        </p:blipFill>
        <p:spPr bwMode="auto">
          <a:xfrm>
            <a:off x="5786446" y="2214554"/>
            <a:ext cx="292895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IMG_05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286256"/>
            <a:ext cx="3714776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 cstate="print"/>
          <a:srcRect b="9692"/>
          <a:stretch>
            <a:fillRect/>
          </a:stretch>
        </p:blipFill>
        <p:spPr bwMode="auto">
          <a:xfrm>
            <a:off x="4286248" y="4214818"/>
            <a:ext cx="452628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14290"/>
            <a:ext cx="8501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Office\Desktop\Музей\Приложения\Приложение 2\0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1610799" cy="2214553"/>
          </a:xfrm>
          <a:prstGeom prst="rect">
            <a:avLst/>
          </a:prstGeom>
          <a:noFill/>
        </p:spPr>
      </p:pic>
      <p:pic>
        <p:nvPicPr>
          <p:cNvPr id="7171" name="Picture 3" descr="C:\Users\Office\Desktop\Музей\Приложения\Приложение 2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1" y="500042"/>
            <a:ext cx="1571636" cy="2214578"/>
          </a:xfrm>
          <a:prstGeom prst="rect">
            <a:avLst/>
          </a:prstGeom>
          <a:noFill/>
        </p:spPr>
      </p:pic>
      <p:pic>
        <p:nvPicPr>
          <p:cNvPr id="7172" name="Picture 4" descr="C:\Users\Office\Desktop\Музей\Приложения\Приложение 2\001 (7).jpg"/>
          <p:cNvPicPr>
            <a:picLocks noChangeAspect="1" noChangeArrowheads="1"/>
          </p:cNvPicPr>
          <p:nvPr/>
        </p:nvPicPr>
        <p:blipFill>
          <a:blip r:embed="rId4" cstate="print"/>
          <a:srcRect r="11538"/>
          <a:stretch>
            <a:fillRect/>
          </a:stretch>
        </p:blipFill>
        <p:spPr bwMode="auto">
          <a:xfrm>
            <a:off x="214282" y="4929198"/>
            <a:ext cx="1643074" cy="1698054"/>
          </a:xfrm>
          <a:prstGeom prst="rect">
            <a:avLst/>
          </a:prstGeom>
          <a:noFill/>
        </p:spPr>
      </p:pic>
      <p:pic>
        <p:nvPicPr>
          <p:cNvPr id="7173" name="Picture 5" descr="C:\Users\Office\Desktop\Музей\Приложения\Приложение 2\001 (8).jpg"/>
          <p:cNvPicPr>
            <a:picLocks noChangeAspect="1" noChangeArrowheads="1"/>
          </p:cNvPicPr>
          <p:nvPr/>
        </p:nvPicPr>
        <p:blipFill>
          <a:blip r:embed="rId5" cstate="print"/>
          <a:srcRect l="11248" t="2812" r="13087" b="1570"/>
          <a:stretch>
            <a:fillRect/>
          </a:stretch>
        </p:blipFill>
        <p:spPr bwMode="auto">
          <a:xfrm>
            <a:off x="1928794" y="4929198"/>
            <a:ext cx="1857388" cy="1706789"/>
          </a:xfrm>
          <a:prstGeom prst="rect">
            <a:avLst/>
          </a:prstGeom>
          <a:noFill/>
        </p:spPr>
      </p:pic>
      <p:pic>
        <p:nvPicPr>
          <p:cNvPr id="7174" name="Picture 6" descr="C:\Users\Office\Desktop\Музей\Приложения\Приложение 2\001 (10).jpg"/>
          <p:cNvPicPr>
            <a:picLocks noChangeAspect="1" noChangeArrowheads="1"/>
          </p:cNvPicPr>
          <p:nvPr/>
        </p:nvPicPr>
        <p:blipFill>
          <a:blip r:embed="rId6" cstate="print"/>
          <a:srcRect l="18028" t="7899" r="11243" b="3492"/>
          <a:stretch>
            <a:fillRect/>
          </a:stretch>
        </p:blipFill>
        <p:spPr bwMode="auto">
          <a:xfrm>
            <a:off x="3857620" y="4929198"/>
            <a:ext cx="1810727" cy="1649568"/>
          </a:xfrm>
          <a:prstGeom prst="rect">
            <a:avLst/>
          </a:prstGeom>
          <a:noFill/>
        </p:spPr>
      </p:pic>
      <p:pic>
        <p:nvPicPr>
          <p:cNvPr id="7175" name="Picture 7" descr="C:\Users\Office\Desktop\Музей\Приложения\Приложение 2\001 (11).jpg"/>
          <p:cNvPicPr>
            <a:picLocks noChangeAspect="1" noChangeArrowheads="1"/>
          </p:cNvPicPr>
          <p:nvPr/>
        </p:nvPicPr>
        <p:blipFill>
          <a:blip r:embed="rId7" cstate="print"/>
          <a:srcRect l="13706" t="4156" r="15229" b="2943"/>
          <a:stretch>
            <a:fillRect/>
          </a:stretch>
        </p:blipFill>
        <p:spPr bwMode="auto">
          <a:xfrm>
            <a:off x="5715008" y="4929199"/>
            <a:ext cx="1500198" cy="1626854"/>
          </a:xfrm>
          <a:prstGeom prst="rect">
            <a:avLst/>
          </a:prstGeom>
          <a:noFill/>
        </p:spPr>
      </p:pic>
      <p:pic>
        <p:nvPicPr>
          <p:cNvPr id="7176" name="Picture 8" descr="C:\Users\Office\Desktop\Музей\Приложения\Приложение 2\001 (9).jpg"/>
          <p:cNvPicPr>
            <a:picLocks noChangeAspect="1" noChangeArrowheads="1"/>
          </p:cNvPicPr>
          <p:nvPr/>
        </p:nvPicPr>
        <p:blipFill>
          <a:blip r:embed="rId8" cstate="print"/>
          <a:srcRect l="2206" t="12906" r="6801" b="16916"/>
          <a:stretch>
            <a:fillRect/>
          </a:stretch>
        </p:blipFill>
        <p:spPr bwMode="auto">
          <a:xfrm rot="16200000">
            <a:off x="7286643" y="4929197"/>
            <a:ext cx="1643075" cy="1643074"/>
          </a:xfrm>
          <a:prstGeom prst="rect">
            <a:avLst/>
          </a:prstGeom>
          <a:noFill/>
        </p:spPr>
      </p:pic>
      <p:pic>
        <p:nvPicPr>
          <p:cNvPr id="7178" name="Picture 10" descr="C:\Users\Office\Desktop\Музей\Приложения\Приложение 2\001 (4).jpg"/>
          <p:cNvPicPr>
            <a:picLocks noChangeAspect="1" noChangeArrowheads="1"/>
          </p:cNvPicPr>
          <p:nvPr/>
        </p:nvPicPr>
        <p:blipFill>
          <a:blip r:embed="rId9" cstate="print"/>
          <a:srcRect l="18750" t="3208" r="19669" b="31293"/>
          <a:stretch>
            <a:fillRect/>
          </a:stretch>
        </p:blipFill>
        <p:spPr bwMode="auto">
          <a:xfrm>
            <a:off x="1187624" y="2854872"/>
            <a:ext cx="1368152" cy="2001178"/>
          </a:xfrm>
          <a:prstGeom prst="rect">
            <a:avLst/>
          </a:prstGeom>
          <a:noFill/>
        </p:spPr>
      </p:pic>
      <p:pic>
        <p:nvPicPr>
          <p:cNvPr id="7179" name="Picture 11" descr="C:\Users\Office\Desktop\Музей\Приложения\Приложение 2\001 (5).jpg"/>
          <p:cNvPicPr>
            <a:picLocks noChangeAspect="1" noChangeArrowheads="1"/>
          </p:cNvPicPr>
          <p:nvPr/>
        </p:nvPicPr>
        <p:blipFill>
          <a:blip r:embed="rId10" cstate="print"/>
          <a:srcRect l="18750" t="4678" r="17831" b="29823"/>
          <a:stretch>
            <a:fillRect/>
          </a:stretch>
        </p:blipFill>
        <p:spPr bwMode="auto">
          <a:xfrm>
            <a:off x="3707904" y="2852936"/>
            <a:ext cx="1368152" cy="1966720"/>
          </a:xfrm>
          <a:prstGeom prst="rect">
            <a:avLst/>
          </a:prstGeom>
          <a:noFill/>
        </p:spPr>
      </p:pic>
      <p:pic>
        <p:nvPicPr>
          <p:cNvPr id="7180" name="Picture 12" descr="C:\Users\Office\Desktop\Музей\Приложения\Приложение 2\001 (6).jpg"/>
          <p:cNvPicPr>
            <a:picLocks noChangeAspect="1" noChangeArrowheads="1"/>
          </p:cNvPicPr>
          <p:nvPr/>
        </p:nvPicPr>
        <p:blipFill>
          <a:blip r:embed="rId11" cstate="print"/>
          <a:srcRect l="16912" t="4678" r="20588" b="29823"/>
          <a:stretch>
            <a:fillRect/>
          </a:stretch>
        </p:blipFill>
        <p:spPr bwMode="auto">
          <a:xfrm>
            <a:off x="6588224" y="2768476"/>
            <a:ext cx="1368152" cy="2015566"/>
          </a:xfrm>
          <a:prstGeom prst="rect">
            <a:avLst/>
          </a:prstGeom>
          <a:noFill/>
        </p:spPr>
      </p:pic>
      <p:pic>
        <p:nvPicPr>
          <p:cNvPr id="7181" name="Picture 13" descr="C:\Users\Office\Downloads\6e793d364aadc1f1a0df4c793419a56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86248" y="571480"/>
            <a:ext cx="1571636" cy="2114308"/>
          </a:xfrm>
          <a:prstGeom prst="rect">
            <a:avLst/>
          </a:prstGeom>
          <a:noFill/>
        </p:spPr>
      </p:pic>
      <p:pic>
        <p:nvPicPr>
          <p:cNvPr id="21" name="Picture 2" descr="I:\DCIM\115_PANA\P115002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57950" y="571480"/>
            <a:ext cx="2238337" cy="20002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1511</TotalTime>
  <Words>528</Words>
  <Application>Microsoft Office PowerPoint</Application>
  <PresentationFormat>Экран (4:3)</PresentationFormat>
  <Paragraphs>144</Paragraphs>
  <Slides>20</Slides>
  <Notes>6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Office</dc:creator>
  <cp:lastModifiedBy>Пользователь_ОШ</cp:lastModifiedBy>
  <cp:revision>83</cp:revision>
  <dcterms:created xsi:type="dcterms:W3CDTF">2013-11-25T06:50:23Z</dcterms:created>
  <dcterms:modified xsi:type="dcterms:W3CDTF">2018-02-27T06:06:46Z</dcterms:modified>
</cp:coreProperties>
</file>